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4" r:id="rId4"/>
    <p:sldId id="275" r:id="rId5"/>
    <p:sldId id="258" r:id="rId6"/>
    <p:sldId id="263" r:id="rId7"/>
    <p:sldId id="261" r:id="rId8"/>
    <p:sldId id="273" r:id="rId9"/>
    <p:sldId id="259" r:id="rId10"/>
    <p:sldId id="271" r:id="rId11"/>
    <p:sldId id="266" r:id="rId12"/>
    <p:sldId id="267" r:id="rId13"/>
    <p:sldId id="268" r:id="rId14"/>
    <p:sldId id="276" r:id="rId15"/>
    <p:sldId id="278" r:id="rId16"/>
    <p:sldId id="27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639411E-B0DA-44CB-97C9-EA18BAFC9CD8}" type="datetimeFigureOut">
              <a:rPr lang="en-US" smtClean="0"/>
              <a:t>9/24/2020</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C6F18A51-5760-4EF6-903F-4CBA3919AC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9411E-B0DA-44CB-97C9-EA18BAFC9CD8}"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8A51-5760-4EF6-903F-4CBA3919AC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9411E-B0DA-44CB-97C9-EA18BAFC9CD8}"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8A51-5760-4EF6-903F-4CBA3919AC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39411E-B0DA-44CB-97C9-EA18BAFC9CD8}"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8A51-5760-4EF6-903F-4CBA3919AC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39411E-B0DA-44CB-97C9-EA18BAFC9CD8}" type="datetimeFigureOut">
              <a:rPr lang="en-US" smtClean="0"/>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18A51-5760-4EF6-903F-4CBA3919AC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639411E-B0DA-44CB-97C9-EA18BAFC9CD8}" type="datetimeFigureOut">
              <a:rPr lang="en-US" smtClean="0"/>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18A51-5760-4EF6-903F-4CBA3919ACA6}"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639411E-B0DA-44CB-97C9-EA18BAFC9CD8}" type="datetimeFigureOut">
              <a:rPr lang="en-US" smtClean="0"/>
              <a:t>9/24/2020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18A51-5760-4EF6-903F-4CBA3919ACA6}"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39411E-B0DA-44CB-97C9-EA18BAFC9CD8}" type="datetimeFigureOut">
              <a:rPr lang="en-US" smtClean="0"/>
              <a:t>9/24/2020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18A51-5760-4EF6-903F-4CBA3919AC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39411E-B0DA-44CB-97C9-EA18BAFC9CD8}" type="datetimeFigureOut">
              <a:rPr lang="en-US" smtClean="0"/>
              <a:t>9/24/2020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18A51-5760-4EF6-903F-4CBA3919AC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639411E-B0DA-44CB-97C9-EA18BAFC9CD8}" type="datetimeFigureOut">
              <a:rPr lang="en-US" smtClean="0"/>
              <a:t>9/24/2020</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C6F18A51-5760-4EF6-903F-4CBA3919AC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639411E-B0DA-44CB-97C9-EA18BAFC9CD8}" type="datetimeFigureOut">
              <a:rPr lang="en-US" smtClean="0"/>
              <a:t>9/24/2020</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C6F18A51-5760-4EF6-903F-4CBA3919AC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639411E-B0DA-44CB-97C9-EA18BAFC9CD8}" type="datetimeFigureOut">
              <a:rPr lang="en-US" smtClean="0"/>
              <a:t>9/24/2020</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C6F18A51-5760-4EF6-903F-4CBA3919ACA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oliveira@yonkerspublicschools.org" TargetMode="External"/><Relationship Id="rId2" Type="http://schemas.openxmlformats.org/officeDocument/2006/relationships/hyperlink" Target="mailto:mflaherty@yonkerspublicschools.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600200"/>
            <a:ext cx="5723468" cy="1413225"/>
          </a:xfrm>
        </p:spPr>
        <p:txBody>
          <a:bodyPr>
            <a:normAutofit/>
          </a:bodyPr>
          <a:lstStyle/>
          <a:p>
            <a:r>
              <a:rPr lang="en-US" sz="3600" dirty="0" smtClean="0"/>
              <a:t>Welcome to 8</a:t>
            </a:r>
            <a:r>
              <a:rPr lang="en-US" sz="3600" baseline="30000" dirty="0" smtClean="0"/>
              <a:t>th</a:t>
            </a:r>
            <a:r>
              <a:rPr lang="en-US" sz="3600" dirty="0" smtClean="0"/>
              <a:t> Grade Social Studies and English</a:t>
            </a:r>
            <a:endParaRPr lang="en-US" sz="3600" dirty="0"/>
          </a:p>
        </p:txBody>
      </p:sp>
      <p:sp>
        <p:nvSpPr>
          <p:cNvPr id="3" name="Subtitle 2"/>
          <p:cNvSpPr>
            <a:spLocks noGrp="1"/>
          </p:cNvSpPr>
          <p:nvPr>
            <p:ph type="subTitle" idx="1"/>
          </p:nvPr>
        </p:nvSpPr>
        <p:spPr>
          <a:xfrm>
            <a:off x="1727200" y="3352800"/>
            <a:ext cx="5712179" cy="1907822"/>
          </a:xfrm>
        </p:spPr>
        <p:txBody>
          <a:bodyPr>
            <a:normAutofit/>
          </a:bodyPr>
          <a:lstStyle/>
          <a:p>
            <a:r>
              <a:rPr lang="en-US" b="1" dirty="0"/>
              <a:t>Mrs. Flaherty – </a:t>
            </a:r>
            <a:r>
              <a:rPr lang="en-US" b="1" dirty="0" smtClean="0"/>
              <a:t>English</a:t>
            </a:r>
          </a:p>
          <a:p>
            <a:r>
              <a:rPr lang="en-US" b="1" dirty="0" smtClean="0">
                <a:hlinkClick r:id="rId2"/>
              </a:rPr>
              <a:t>mflaherty@yonkerspublicschools.org</a:t>
            </a:r>
            <a:r>
              <a:rPr lang="en-US" b="1" dirty="0" smtClean="0"/>
              <a:t> </a:t>
            </a:r>
            <a:endParaRPr lang="en-US" b="1" dirty="0"/>
          </a:p>
          <a:p>
            <a:r>
              <a:rPr lang="en-US" b="1" dirty="0"/>
              <a:t>Mrs. Oliveira – Social </a:t>
            </a:r>
            <a:r>
              <a:rPr lang="en-US" b="1" dirty="0" smtClean="0"/>
              <a:t>Studies</a:t>
            </a:r>
          </a:p>
          <a:p>
            <a:r>
              <a:rPr lang="en-US" b="1" dirty="0" smtClean="0">
                <a:hlinkClick r:id="rId3"/>
              </a:rPr>
              <a:t>loliveira@yonkerspublicschools.org</a:t>
            </a:r>
            <a:r>
              <a:rPr lang="en-US" b="1" dirty="0" smtClean="0"/>
              <a:t> </a:t>
            </a:r>
            <a:endParaRPr lang="en-US" dirty="0"/>
          </a:p>
        </p:txBody>
      </p:sp>
    </p:spTree>
    <p:extLst>
      <p:ext uri="{BB962C8B-B14F-4D97-AF65-F5344CB8AC3E}">
        <p14:creationId xmlns:p14="http://schemas.microsoft.com/office/powerpoint/2010/main" val="632514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8</a:t>
            </a:r>
            <a:r>
              <a:rPr lang="en-US" baseline="30000" dirty="0" smtClean="0"/>
              <a:t>th</a:t>
            </a:r>
            <a:r>
              <a:rPr lang="en-US" dirty="0" smtClean="0"/>
              <a:t> Grade Social Studies Curriculum and Skills</a:t>
            </a:r>
            <a:endParaRPr lang="en-US" dirty="0"/>
          </a:p>
        </p:txBody>
      </p:sp>
      <p:sp>
        <p:nvSpPr>
          <p:cNvPr id="3" name="Content Placeholder 2"/>
          <p:cNvSpPr>
            <a:spLocks noGrp="1"/>
          </p:cNvSpPr>
          <p:nvPr>
            <p:ph idx="1"/>
          </p:nvPr>
        </p:nvSpPr>
        <p:spPr/>
        <p:txBody>
          <a:bodyPr/>
          <a:lstStyle/>
          <a:p>
            <a:pPr algn="ctr"/>
            <a:r>
              <a:rPr lang="en-US" dirty="0" smtClean="0"/>
              <a:t>Prepare and </a:t>
            </a:r>
            <a:r>
              <a:rPr lang="en-US" dirty="0"/>
              <a:t>participate in a range of discussions and collaborations to build upon others’ ideas and expressing their own clearly and persuasively. </a:t>
            </a:r>
            <a:endParaRPr lang="en-US" dirty="0" smtClean="0"/>
          </a:p>
          <a:p>
            <a:pPr algn="ctr"/>
            <a:r>
              <a:rPr lang="en-US" dirty="0"/>
              <a:t>Specific reading, writing and research strategies are the focus in each lesson to prepare your child for high school. </a:t>
            </a:r>
          </a:p>
          <a:p>
            <a:endParaRPr lang="en-US" dirty="0"/>
          </a:p>
        </p:txBody>
      </p:sp>
    </p:spTree>
    <p:extLst>
      <p:ext uri="{BB962C8B-B14F-4D97-AF65-F5344CB8AC3E}">
        <p14:creationId xmlns:p14="http://schemas.microsoft.com/office/powerpoint/2010/main" val="1209643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8</a:t>
            </a:r>
            <a:r>
              <a:rPr lang="en-US" baseline="30000" dirty="0" smtClean="0"/>
              <a:t>th</a:t>
            </a:r>
            <a:r>
              <a:rPr lang="en-US" dirty="0" smtClean="0"/>
              <a:t> Grade Social Studies Grading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Grading is determined through a total point system. </a:t>
            </a:r>
          </a:p>
          <a:p>
            <a:r>
              <a:rPr lang="en-US" b="1" dirty="0" smtClean="0"/>
              <a:t>Homework -</a:t>
            </a:r>
            <a:r>
              <a:rPr lang="en-US" dirty="0"/>
              <a:t> </a:t>
            </a:r>
            <a:r>
              <a:rPr lang="en-US" b="1" dirty="0" smtClean="0"/>
              <a:t>10</a:t>
            </a:r>
            <a:r>
              <a:rPr lang="en-US" b="1" dirty="0"/>
              <a:t>-20 </a:t>
            </a:r>
            <a:r>
              <a:rPr lang="en-US" b="1" dirty="0" smtClean="0"/>
              <a:t>points</a:t>
            </a:r>
            <a:endParaRPr lang="en-US" dirty="0"/>
          </a:p>
          <a:p>
            <a:r>
              <a:rPr lang="en-US" b="1" dirty="0" smtClean="0"/>
              <a:t>Classwork</a:t>
            </a:r>
            <a:r>
              <a:rPr lang="en-US" dirty="0" smtClean="0"/>
              <a:t>- </a:t>
            </a:r>
            <a:r>
              <a:rPr lang="en-US" b="1" dirty="0" smtClean="0"/>
              <a:t>10</a:t>
            </a:r>
            <a:r>
              <a:rPr lang="en-US" b="1" dirty="0"/>
              <a:t>-20 points</a:t>
            </a:r>
            <a:endParaRPr lang="en-US" dirty="0"/>
          </a:p>
          <a:p>
            <a:r>
              <a:rPr lang="en-US" b="1" dirty="0" smtClean="0"/>
              <a:t>Quizzes</a:t>
            </a:r>
            <a:r>
              <a:rPr lang="en-US" dirty="0"/>
              <a:t>-</a:t>
            </a:r>
            <a:r>
              <a:rPr lang="en-US" b="1" dirty="0" smtClean="0"/>
              <a:t>5</a:t>
            </a:r>
            <a:r>
              <a:rPr lang="en-US" b="1" dirty="0"/>
              <a:t>-30 </a:t>
            </a:r>
            <a:r>
              <a:rPr lang="en-US" b="1" dirty="0" smtClean="0"/>
              <a:t>points</a:t>
            </a:r>
          </a:p>
          <a:p>
            <a:r>
              <a:rPr lang="en-US" b="1" dirty="0" err="1" smtClean="0"/>
              <a:t>Nearpod</a:t>
            </a:r>
            <a:r>
              <a:rPr lang="en-US" b="1" dirty="0" smtClean="0"/>
              <a:t> Participation-2-5 points</a:t>
            </a:r>
          </a:p>
          <a:p>
            <a:pPr marL="0" indent="0">
              <a:buNone/>
            </a:pPr>
            <a:endParaRPr lang="en-US" sz="2000" i="1" dirty="0" smtClean="0"/>
          </a:p>
          <a:p>
            <a:pPr marL="0" indent="0" algn="ctr">
              <a:buNone/>
            </a:pPr>
            <a:r>
              <a:rPr lang="en-US" sz="2000" i="1" dirty="0"/>
              <a:t>*</a:t>
            </a:r>
            <a:r>
              <a:rPr lang="en-US" sz="2000" i="1" dirty="0" smtClean="0"/>
              <a:t>Homework is either review of the daily lesson or practice for an upcoming topic. </a:t>
            </a:r>
            <a:endParaRPr lang="en-US" sz="2000" i="1" dirty="0"/>
          </a:p>
        </p:txBody>
      </p:sp>
    </p:spTree>
    <p:extLst>
      <p:ext uri="{BB962C8B-B14F-4D97-AF65-F5344CB8AC3E}">
        <p14:creationId xmlns:p14="http://schemas.microsoft.com/office/powerpoint/2010/main" val="2438729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Reading and Writing Expectations Across the Curriculum</a:t>
            </a:r>
            <a:br>
              <a:rPr lang="en-US" sz="3200" dirty="0" smtClean="0"/>
            </a:br>
            <a:endParaRPr lang="en-US" sz="3200" dirty="0"/>
          </a:p>
        </p:txBody>
      </p:sp>
      <p:sp>
        <p:nvSpPr>
          <p:cNvPr id="3" name="Content Placeholder 2"/>
          <p:cNvSpPr>
            <a:spLocks noGrp="1"/>
          </p:cNvSpPr>
          <p:nvPr>
            <p:ph idx="1"/>
          </p:nvPr>
        </p:nvSpPr>
        <p:spPr/>
        <p:txBody>
          <a:bodyPr>
            <a:normAutofit/>
          </a:bodyPr>
          <a:lstStyle/>
          <a:p>
            <a:r>
              <a:rPr lang="en-US" dirty="0" smtClean="0"/>
              <a:t>Annotating based on genre (fiction vs. nonfiction).</a:t>
            </a:r>
          </a:p>
          <a:p>
            <a:r>
              <a:rPr lang="en-US" dirty="0" smtClean="0"/>
              <a:t>Critical evaluation of texts and synthesizing information amongst sources.</a:t>
            </a:r>
          </a:p>
          <a:p>
            <a:r>
              <a:rPr lang="en-US" dirty="0" smtClean="0"/>
              <a:t>Analyzing for presence and use of literary devices, sequencing, author’s purpose and point of view, and development of ideas.</a:t>
            </a:r>
          </a:p>
          <a:p>
            <a:endParaRPr lang="en-US" dirty="0"/>
          </a:p>
        </p:txBody>
      </p:sp>
    </p:spTree>
    <p:extLst>
      <p:ext uri="{BB962C8B-B14F-4D97-AF65-F5344CB8AC3E}">
        <p14:creationId xmlns:p14="http://schemas.microsoft.com/office/powerpoint/2010/main" val="3060708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Reading and Writing Across the Curriculum</a:t>
            </a:r>
            <a:endParaRPr lang="en-US" dirty="0"/>
          </a:p>
        </p:txBody>
      </p:sp>
      <p:sp>
        <p:nvSpPr>
          <p:cNvPr id="3" name="Content Placeholder 2"/>
          <p:cNvSpPr>
            <a:spLocks noGrp="1"/>
          </p:cNvSpPr>
          <p:nvPr>
            <p:ph idx="1"/>
          </p:nvPr>
        </p:nvSpPr>
        <p:spPr/>
        <p:txBody>
          <a:bodyPr>
            <a:normAutofit fontScale="92500"/>
          </a:bodyPr>
          <a:lstStyle/>
          <a:p>
            <a:r>
              <a:rPr lang="en-US" dirty="0" smtClean="0"/>
              <a:t>Distinguish among fact, opinion and reasoned judgment in a text</a:t>
            </a:r>
          </a:p>
          <a:p>
            <a:r>
              <a:rPr lang="en-US" dirty="0" smtClean="0"/>
              <a:t>Writing </a:t>
            </a:r>
            <a:r>
              <a:rPr lang="en-US" dirty="0"/>
              <a:t>cohesive TSC paragraphs that address a prompt or question with relevant, text-based evidence.</a:t>
            </a:r>
          </a:p>
          <a:p>
            <a:r>
              <a:rPr lang="en-US" dirty="0"/>
              <a:t>Planning and writing extended responses (essays) based on a common Written Response Rubric.  Extended responses should prove a thesis and be fully-developed with text based evidence used in support of a claim.  </a:t>
            </a:r>
          </a:p>
          <a:p>
            <a:endParaRPr lang="en-US" dirty="0"/>
          </a:p>
          <a:p>
            <a:endParaRPr lang="en-US" dirty="0"/>
          </a:p>
        </p:txBody>
      </p:sp>
    </p:spTree>
    <p:extLst>
      <p:ext uri="{BB962C8B-B14F-4D97-AF65-F5344CB8AC3E}">
        <p14:creationId xmlns:p14="http://schemas.microsoft.com/office/powerpoint/2010/main" val="2437138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Technology: Communication and Instruction  </a:t>
            </a:r>
            <a:endParaRPr lang="en-US" dirty="0"/>
          </a:p>
        </p:txBody>
      </p:sp>
      <p:sp>
        <p:nvSpPr>
          <p:cNvPr id="3" name="Content Placeholder 2"/>
          <p:cNvSpPr>
            <a:spLocks noGrp="1"/>
          </p:cNvSpPr>
          <p:nvPr>
            <p:ph idx="1"/>
          </p:nvPr>
        </p:nvSpPr>
        <p:spPr>
          <a:xfrm>
            <a:off x="1095023" y="2035307"/>
            <a:ext cx="7210776" cy="3970469"/>
          </a:xfrm>
        </p:spPr>
        <p:txBody>
          <a:bodyPr>
            <a:normAutofit fontScale="77500" lnSpcReduction="20000"/>
          </a:bodyPr>
          <a:lstStyle/>
          <a:p>
            <a:r>
              <a:rPr lang="en-US" sz="2500" b="1" u="sng" dirty="0" smtClean="0"/>
              <a:t>Microsoft Teams </a:t>
            </a:r>
            <a:r>
              <a:rPr lang="en-US" sz="2500" dirty="0" smtClean="0"/>
              <a:t>(the app works best!) – interactive platform that allows for teachers to directly instruct, collaborate and provide class materials and assignments to students.  </a:t>
            </a:r>
          </a:p>
          <a:p>
            <a:pPr lvl="2"/>
            <a:r>
              <a:rPr lang="en-US" sz="2500" dirty="0" smtClean="0"/>
              <a:t>Students will submit most of their work in their </a:t>
            </a:r>
            <a:r>
              <a:rPr lang="en-US" sz="2500" b="1" u="sng" dirty="0"/>
              <a:t>Assignments</a:t>
            </a:r>
            <a:r>
              <a:rPr lang="en-US" sz="2500" dirty="0"/>
              <a:t> sections </a:t>
            </a:r>
            <a:r>
              <a:rPr lang="en-US" sz="2500" dirty="0" smtClean="0"/>
              <a:t>or in their </a:t>
            </a:r>
            <a:r>
              <a:rPr lang="en-US" sz="2500" b="1" u="sng" dirty="0" smtClean="0"/>
              <a:t>Class Notebooks </a:t>
            </a:r>
            <a:r>
              <a:rPr lang="en-US" sz="2500" dirty="0" smtClean="0"/>
              <a:t>on Teams.  </a:t>
            </a:r>
          </a:p>
          <a:p>
            <a:pPr lvl="2"/>
            <a:r>
              <a:rPr lang="en-US" sz="2500" dirty="0" smtClean="0"/>
              <a:t>Teachers will use the </a:t>
            </a:r>
            <a:r>
              <a:rPr lang="en-US" sz="2500" b="1" u="sng" dirty="0" smtClean="0"/>
              <a:t>General Posts</a:t>
            </a:r>
            <a:r>
              <a:rPr lang="en-US" sz="2500" dirty="0" smtClean="0"/>
              <a:t> section to provide daily instructional agendas and objectives.  </a:t>
            </a:r>
          </a:p>
          <a:p>
            <a:pPr lvl="2"/>
            <a:r>
              <a:rPr lang="en-US" sz="2500" dirty="0" smtClean="0"/>
              <a:t>Students can use the </a:t>
            </a:r>
            <a:r>
              <a:rPr lang="en-US" sz="2500" b="1" u="sng" dirty="0" smtClean="0"/>
              <a:t>Chat</a:t>
            </a:r>
            <a:r>
              <a:rPr lang="en-US" sz="2500" u="sng" dirty="0" smtClean="0"/>
              <a:t> </a:t>
            </a:r>
            <a:r>
              <a:rPr lang="en-US" sz="2500" dirty="0" smtClean="0"/>
              <a:t>feature to privately message their teachers regarding any issues they may have.  </a:t>
            </a:r>
          </a:p>
          <a:p>
            <a:r>
              <a:rPr lang="en-US" sz="2500" b="1" u="sng" dirty="0" smtClean="0"/>
              <a:t>Remind</a:t>
            </a:r>
            <a:r>
              <a:rPr lang="en-US" sz="2500" u="sng" dirty="0" smtClean="0"/>
              <a:t> </a:t>
            </a:r>
            <a:r>
              <a:rPr lang="en-US" sz="2500" dirty="0" smtClean="0"/>
              <a:t>– Parent, teacher and student app that allows for teachers to alert parents and students of upcoming assignments and events.  Each class has their own section to join by code.  </a:t>
            </a:r>
          </a:p>
          <a:p>
            <a:r>
              <a:rPr lang="en-US" sz="2500" b="1" u="sng" dirty="0"/>
              <a:t>Microsoft 365 Outlook </a:t>
            </a:r>
            <a:r>
              <a:rPr lang="en-US" sz="2500" dirty="0"/>
              <a:t>– student, teacher and administrator emails.</a:t>
            </a:r>
          </a:p>
          <a:p>
            <a:endParaRPr lang="en-US" sz="2500" dirty="0" smtClean="0"/>
          </a:p>
          <a:p>
            <a:endParaRPr lang="en-US" dirty="0"/>
          </a:p>
        </p:txBody>
      </p:sp>
    </p:spTree>
    <p:extLst>
      <p:ext uri="{BB962C8B-B14F-4D97-AF65-F5344CB8AC3E}">
        <p14:creationId xmlns:p14="http://schemas.microsoft.com/office/powerpoint/2010/main" val="3673585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5911" y="1219200"/>
            <a:ext cx="5723468" cy="1218490"/>
          </a:xfrm>
        </p:spPr>
        <p:txBody>
          <a:bodyPr>
            <a:normAutofit/>
          </a:bodyPr>
          <a:lstStyle/>
          <a:p>
            <a:r>
              <a:rPr lang="en-US" sz="3600" dirty="0" smtClean="0"/>
              <a:t>8</a:t>
            </a:r>
            <a:r>
              <a:rPr lang="en-US" sz="3600" baseline="30000" dirty="0" smtClean="0"/>
              <a:t>th</a:t>
            </a:r>
            <a:r>
              <a:rPr lang="en-US" sz="3600" dirty="0" smtClean="0"/>
              <a:t> Grade Remind App Codes:</a:t>
            </a:r>
            <a:endParaRPr lang="en-US" sz="3600" dirty="0"/>
          </a:p>
        </p:txBody>
      </p:sp>
      <p:sp>
        <p:nvSpPr>
          <p:cNvPr id="3" name="Subtitle 2"/>
          <p:cNvSpPr>
            <a:spLocks noGrp="1"/>
          </p:cNvSpPr>
          <p:nvPr>
            <p:ph type="subTitle" idx="1"/>
          </p:nvPr>
        </p:nvSpPr>
        <p:spPr>
          <a:xfrm>
            <a:off x="1727200" y="2590800"/>
            <a:ext cx="5712179" cy="2669822"/>
          </a:xfrm>
        </p:spPr>
        <p:txBody>
          <a:bodyPr>
            <a:normAutofit fontScale="92500" lnSpcReduction="20000"/>
          </a:bodyPr>
          <a:lstStyle/>
          <a:p>
            <a:pPr fontAlgn="base"/>
            <a:r>
              <a:rPr lang="en-US" dirty="0"/>
              <a:t>Please download the Remind app and use the codes to stay in contact:</a:t>
            </a:r>
          </a:p>
          <a:p>
            <a:pPr fontAlgn="base"/>
            <a:r>
              <a:rPr lang="en-US" dirty="0"/>
              <a:t>@mflaherty8 — English </a:t>
            </a:r>
          </a:p>
          <a:p>
            <a:pPr fontAlgn="base"/>
            <a:r>
              <a:rPr lang="en-US" dirty="0"/>
              <a:t>@jpiccoli8 -- math</a:t>
            </a:r>
          </a:p>
          <a:p>
            <a:pPr fontAlgn="base"/>
            <a:r>
              <a:rPr lang="en-US" dirty="0"/>
              <a:t>@622hg8 -- science</a:t>
            </a:r>
          </a:p>
          <a:p>
            <a:pPr fontAlgn="base"/>
            <a:r>
              <a:rPr lang="en-US" dirty="0"/>
              <a:t>@bf9c96 -- social studies</a:t>
            </a:r>
          </a:p>
          <a:p>
            <a:pPr fontAlgn="base"/>
            <a:r>
              <a:rPr lang="en-US" dirty="0"/>
              <a:t>@bcozzalih8 </a:t>
            </a:r>
            <a:r>
              <a:rPr lang="en-US" dirty="0" smtClean="0"/>
              <a:t>– health</a:t>
            </a:r>
          </a:p>
          <a:p>
            <a:pPr fontAlgn="base"/>
            <a:r>
              <a:rPr lang="en-US" smtClean="0"/>
              <a:t>@kellerpe8 </a:t>
            </a:r>
            <a:r>
              <a:rPr lang="en-US" dirty="0" smtClean="0"/>
              <a:t>– physical education</a:t>
            </a:r>
            <a:endParaRPr lang="en-US" dirty="0"/>
          </a:p>
          <a:p>
            <a:endParaRPr lang="en-US" dirty="0"/>
          </a:p>
        </p:txBody>
      </p:sp>
    </p:spTree>
    <p:extLst>
      <p:ext uri="{BB962C8B-B14F-4D97-AF65-F5344CB8AC3E}">
        <p14:creationId xmlns:p14="http://schemas.microsoft.com/office/powerpoint/2010/main" val="3942109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Technology: </a:t>
            </a:r>
            <a:r>
              <a:rPr lang="en-US" dirty="0" smtClean="0"/>
              <a:t>Apps for Content and Assessment </a:t>
            </a:r>
            <a:endParaRPr lang="en-US" dirty="0"/>
          </a:p>
        </p:txBody>
      </p:sp>
      <p:sp>
        <p:nvSpPr>
          <p:cNvPr id="6" name="Content Placeholder 5"/>
          <p:cNvSpPr>
            <a:spLocks noGrp="1"/>
          </p:cNvSpPr>
          <p:nvPr>
            <p:ph sz="quarter" idx="13"/>
          </p:nvPr>
        </p:nvSpPr>
        <p:spPr>
          <a:xfrm>
            <a:off x="1395966" y="2209800"/>
            <a:ext cx="3200400" cy="3810000"/>
          </a:xfrm>
        </p:spPr>
        <p:txBody>
          <a:bodyPr>
            <a:normAutofit fontScale="25000" lnSpcReduction="20000"/>
          </a:bodyPr>
          <a:lstStyle/>
          <a:p>
            <a:pPr marL="0" indent="0">
              <a:buNone/>
            </a:pPr>
            <a:endParaRPr lang="en-US" sz="4300" dirty="0"/>
          </a:p>
          <a:p>
            <a:pPr lvl="1"/>
            <a:endParaRPr lang="en-US" sz="5600" b="1" u="sng" dirty="0" smtClean="0"/>
          </a:p>
          <a:p>
            <a:pPr lvl="1"/>
            <a:endParaRPr lang="en-US" sz="5600" b="1" u="sng" dirty="0"/>
          </a:p>
          <a:p>
            <a:pPr lvl="1"/>
            <a:endParaRPr lang="en-US" sz="5600" b="1" u="sng" dirty="0" smtClean="0"/>
          </a:p>
          <a:p>
            <a:pPr lvl="1"/>
            <a:endParaRPr lang="en-US" sz="5600" b="1" u="sng" dirty="0"/>
          </a:p>
          <a:p>
            <a:pPr lvl="1"/>
            <a:r>
              <a:rPr lang="en-US" sz="5600" b="1" u="sng" dirty="0" err="1" smtClean="0"/>
              <a:t>Nearpod</a:t>
            </a:r>
            <a:r>
              <a:rPr lang="en-US" sz="5600" dirty="0" smtClean="0"/>
              <a:t> – Interactive instructional software that delivers lessons, videos, classwork and assessments.</a:t>
            </a:r>
          </a:p>
          <a:p>
            <a:pPr lvl="1"/>
            <a:r>
              <a:rPr lang="en-US" sz="5600" b="1" u="sng" dirty="0" smtClean="0"/>
              <a:t>Quill</a:t>
            </a:r>
            <a:r>
              <a:rPr lang="en-US" sz="5600" b="1" dirty="0" smtClean="0"/>
              <a:t> </a:t>
            </a:r>
            <a:r>
              <a:rPr lang="en-US" sz="5600" dirty="0"/>
              <a:t>– A grammar diagnostic app that gives students the opportunity to target and practice areas of writing weakness. </a:t>
            </a:r>
          </a:p>
          <a:p>
            <a:pPr lvl="1"/>
            <a:r>
              <a:rPr lang="en-US" sz="5600" b="1" u="sng" dirty="0" err="1"/>
              <a:t>CommonLit</a:t>
            </a:r>
            <a:r>
              <a:rPr lang="en-US" sz="5600" dirty="0"/>
              <a:t> – A literacy app in which students are assigned readings where they must answer guided and comprehension questions</a:t>
            </a:r>
            <a:r>
              <a:rPr lang="en-US" sz="5600" dirty="0" smtClean="0"/>
              <a:t>.</a:t>
            </a:r>
            <a:endParaRPr lang="en-US" sz="5600" dirty="0"/>
          </a:p>
        </p:txBody>
      </p:sp>
      <p:sp>
        <p:nvSpPr>
          <p:cNvPr id="7" name="Content Placeholder 6"/>
          <p:cNvSpPr>
            <a:spLocks noGrp="1"/>
          </p:cNvSpPr>
          <p:nvPr>
            <p:ph sz="quarter" idx="14"/>
          </p:nvPr>
        </p:nvSpPr>
        <p:spPr>
          <a:xfrm>
            <a:off x="4859868" y="3048000"/>
            <a:ext cx="3200400" cy="3605212"/>
          </a:xfrm>
        </p:spPr>
        <p:txBody>
          <a:bodyPr>
            <a:normAutofit fontScale="25000" lnSpcReduction="20000"/>
          </a:bodyPr>
          <a:lstStyle/>
          <a:p>
            <a:pPr lvl="1"/>
            <a:r>
              <a:rPr lang="en-US" sz="5600" b="1" u="sng" dirty="0"/>
              <a:t>CASTLE</a:t>
            </a:r>
            <a:r>
              <a:rPr lang="en-US" sz="5600" dirty="0"/>
              <a:t> – An online web-based instructional service that provides review and content in math, science, English and social studies.</a:t>
            </a:r>
          </a:p>
          <a:p>
            <a:pPr lvl="1"/>
            <a:r>
              <a:rPr lang="en-US" sz="5600" b="1" u="sng" dirty="0" err="1"/>
              <a:t>Quizizz</a:t>
            </a:r>
            <a:r>
              <a:rPr lang="en-US" sz="5600" dirty="0"/>
              <a:t> – A gamified quiz app that allows students to review and also can give teachers the opportunity to test students’ content knowledge.</a:t>
            </a:r>
          </a:p>
          <a:p>
            <a:pPr lvl="1"/>
            <a:r>
              <a:rPr lang="en-US" sz="5600" b="1" u="sng" dirty="0" err="1"/>
              <a:t>BrainPop</a:t>
            </a:r>
            <a:r>
              <a:rPr lang="en-US" sz="5600" dirty="0"/>
              <a:t> – An animated educational site for kids that gives students an introduction to content while testing their knowledge of what they have learned.</a:t>
            </a:r>
          </a:p>
          <a:p>
            <a:endParaRPr lang="en-US" dirty="0"/>
          </a:p>
          <a:p>
            <a:endParaRPr lang="en-US" dirty="0"/>
          </a:p>
          <a:p>
            <a:endParaRPr lang="en-US" dirty="0"/>
          </a:p>
        </p:txBody>
      </p:sp>
      <p:sp>
        <p:nvSpPr>
          <p:cNvPr id="10" name="Rectangle 9"/>
          <p:cNvSpPr/>
          <p:nvPr/>
        </p:nvSpPr>
        <p:spPr>
          <a:xfrm>
            <a:off x="1828800" y="1999623"/>
            <a:ext cx="5943600" cy="1200329"/>
          </a:xfrm>
          <a:prstGeom prst="rect">
            <a:avLst/>
          </a:prstGeom>
        </p:spPr>
        <p:txBody>
          <a:bodyPr wrap="square">
            <a:spAutoFit/>
          </a:bodyPr>
          <a:lstStyle/>
          <a:p>
            <a:r>
              <a:rPr lang="en-US" b="1" u="sng" dirty="0"/>
              <a:t>CLEVER</a:t>
            </a:r>
            <a:r>
              <a:rPr lang="en-US" dirty="0"/>
              <a:t> – Website where students have a </a:t>
            </a:r>
            <a:r>
              <a:rPr lang="en-US" b="1" i="1" u="sng" dirty="0"/>
              <a:t>single sign-on </a:t>
            </a:r>
            <a:r>
              <a:rPr lang="en-US" dirty="0"/>
              <a:t>to access all of the following apps and resources; students need to know their 6 digit ID number and password to sign in to Clever:</a:t>
            </a:r>
          </a:p>
        </p:txBody>
      </p:sp>
    </p:spTree>
    <p:extLst>
      <p:ext uri="{BB962C8B-B14F-4D97-AF65-F5344CB8AC3E}">
        <p14:creationId xmlns:p14="http://schemas.microsoft.com/office/powerpoint/2010/main" val="358915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 in Education</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smtClean="0"/>
              <a:t>“At the end of the day, the most overwhelming key to a child’s success is the positive involvement of parents.”</a:t>
            </a:r>
          </a:p>
          <a:p>
            <a:pPr marL="0" indent="0" algn="ctr">
              <a:buNone/>
            </a:pPr>
            <a:r>
              <a:rPr lang="en-US" dirty="0" smtClean="0"/>
              <a:t>-Jane D. Hull</a:t>
            </a:r>
          </a:p>
          <a:p>
            <a:pPr marL="0" indent="0" algn="ctr">
              <a:buNone/>
            </a:pPr>
            <a:r>
              <a:rPr lang="en-US" i="1" dirty="0" smtClean="0"/>
              <a:t>We welcome your support and are looking forward to continuing our partnership in helping your children reach their goals! </a:t>
            </a:r>
          </a:p>
          <a:p>
            <a:pPr marL="0" indent="0">
              <a:buNone/>
            </a:pPr>
            <a:endParaRPr lang="en-US" dirty="0"/>
          </a:p>
        </p:txBody>
      </p:sp>
    </p:spTree>
    <p:extLst>
      <p:ext uri="{BB962C8B-B14F-4D97-AF65-F5344CB8AC3E}">
        <p14:creationId xmlns:p14="http://schemas.microsoft.com/office/powerpoint/2010/main" val="316011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Routines, Procedures &amp; Policies</a:t>
            </a:r>
            <a:endParaRPr lang="en-US" dirty="0"/>
          </a:p>
        </p:txBody>
      </p:sp>
      <p:sp>
        <p:nvSpPr>
          <p:cNvPr id="3" name="Content Placeholder 2"/>
          <p:cNvSpPr>
            <a:spLocks noGrp="1"/>
          </p:cNvSpPr>
          <p:nvPr>
            <p:ph idx="1"/>
          </p:nvPr>
        </p:nvSpPr>
        <p:spPr/>
        <p:txBody>
          <a:bodyPr>
            <a:normAutofit fontScale="92500" lnSpcReduction="10000"/>
          </a:bodyPr>
          <a:lstStyle/>
          <a:p>
            <a:pPr algn="ctr"/>
            <a:r>
              <a:rPr lang="en-US" b="1" u="sng" dirty="0" smtClean="0"/>
              <a:t>Work </a:t>
            </a:r>
            <a:r>
              <a:rPr lang="en-US" b="1" u="sng" dirty="0"/>
              <a:t>and </a:t>
            </a:r>
            <a:r>
              <a:rPr lang="en-US" b="1" u="sng" dirty="0" smtClean="0"/>
              <a:t>Grading </a:t>
            </a:r>
            <a:r>
              <a:rPr lang="en-US" dirty="0" smtClean="0"/>
              <a:t>– </a:t>
            </a:r>
            <a:r>
              <a:rPr lang="en-US" sz="1700" dirty="0" smtClean="0"/>
              <a:t>Class work or homework is assigned daily.  Students are responsible for submitting assignments on time unless there are extenuating circumstances or accommodations that have been communicated prior to the due date.  Otherwise, no late work will be accepted.</a:t>
            </a:r>
          </a:p>
          <a:p>
            <a:pPr algn="ctr"/>
            <a:r>
              <a:rPr lang="en-US" b="1" u="sng" dirty="0" smtClean="0"/>
              <a:t>Teams Expectations </a:t>
            </a:r>
            <a:r>
              <a:rPr lang="en-US" dirty="0" smtClean="0"/>
              <a:t>– </a:t>
            </a:r>
            <a:r>
              <a:rPr lang="en-US" sz="1600" dirty="0" smtClean="0"/>
              <a:t>Students are expected to sign in to their meetings on time, be respectful, take notes, pay attention and ask questions!  We will work as hard as we can to make our meetings engaging.</a:t>
            </a:r>
          </a:p>
          <a:p>
            <a:pPr algn="ctr"/>
            <a:r>
              <a:rPr lang="en-US" b="1" u="sng" dirty="0" smtClean="0"/>
              <a:t>Student Responsibility</a:t>
            </a:r>
            <a:r>
              <a:rPr lang="en-US" dirty="0" smtClean="0"/>
              <a:t> </a:t>
            </a:r>
            <a:r>
              <a:rPr lang="en-US" sz="1600" dirty="0" smtClean="0"/>
              <a:t>– Now more than ever, we are encouraging students to take initiative with their own learning.  Please remind your children to reach out to us via chat or email with ANY questions they may have.  Students are expected to keep track of their progress and grades via PowerSchool. </a:t>
            </a:r>
          </a:p>
        </p:txBody>
      </p:sp>
    </p:spTree>
    <p:extLst>
      <p:ext uri="{BB962C8B-B14F-4D97-AF65-F5344CB8AC3E}">
        <p14:creationId xmlns:p14="http://schemas.microsoft.com/office/powerpoint/2010/main" val="352938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Microsoft Teams English Expectations Template | PosterMyW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762000"/>
            <a:ext cx="5638800" cy="533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14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99041" y="609600"/>
            <a:ext cx="6965245" cy="1011218"/>
          </a:xfrm>
        </p:spPr>
        <p:txBody>
          <a:bodyPr>
            <a:normAutofit/>
          </a:bodyPr>
          <a:lstStyle/>
          <a:p>
            <a:r>
              <a:rPr lang="en-US" sz="4000" dirty="0" smtClean="0"/>
              <a:t>8</a:t>
            </a:r>
            <a:r>
              <a:rPr lang="en-US" sz="4000" baseline="30000" dirty="0" smtClean="0"/>
              <a:t>th</a:t>
            </a:r>
            <a:r>
              <a:rPr lang="en-US" sz="4000" dirty="0" smtClean="0"/>
              <a:t> Grade English</a:t>
            </a:r>
            <a:endParaRPr lang="en-US" sz="4000" dirty="0"/>
          </a:p>
        </p:txBody>
      </p:sp>
      <p:sp>
        <p:nvSpPr>
          <p:cNvPr id="5" name="Content Placeholder 4"/>
          <p:cNvSpPr>
            <a:spLocks noGrp="1"/>
          </p:cNvSpPr>
          <p:nvPr>
            <p:ph idx="1"/>
          </p:nvPr>
        </p:nvSpPr>
        <p:spPr>
          <a:xfrm>
            <a:off x="990600" y="1524000"/>
            <a:ext cx="7162800" cy="4267200"/>
          </a:xfrm>
        </p:spPr>
        <p:txBody>
          <a:bodyPr>
            <a:noAutofit/>
          </a:bodyPr>
          <a:lstStyle/>
          <a:p>
            <a:pPr algn="ctr"/>
            <a:r>
              <a:rPr lang="en-US" sz="1800" b="1" dirty="0"/>
              <a:t>The 8</a:t>
            </a:r>
            <a:r>
              <a:rPr lang="en-US" sz="1800" b="1" baseline="30000" dirty="0"/>
              <a:t>th</a:t>
            </a:r>
            <a:r>
              <a:rPr lang="en-US" sz="1800" b="1" dirty="0"/>
              <a:t> grade English Language Arts curriculum uses various genres to focus on the theme of self-discovery within societal and family units.  </a:t>
            </a:r>
            <a:endParaRPr lang="en-US" sz="1800" b="1" dirty="0" smtClean="0"/>
          </a:p>
          <a:p>
            <a:pPr algn="ctr"/>
            <a:r>
              <a:rPr lang="en-US" sz="1800" b="1" dirty="0" smtClean="0"/>
              <a:t>Utilizing </a:t>
            </a:r>
            <a:r>
              <a:rPr lang="en-US" sz="1800" b="1" dirty="0"/>
              <a:t>literature, students will be able to produce various critical, analytical and creative products.  Students will also be accountable for the management of their reading and writing </a:t>
            </a:r>
            <a:r>
              <a:rPr lang="en-US" sz="1800" b="1" dirty="0" smtClean="0"/>
              <a:t>workshop and portfolios</a:t>
            </a:r>
            <a:r>
              <a:rPr lang="en-US" sz="1800" b="1" dirty="0"/>
              <a:t>, organizers, </a:t>
            </a:r>
            <a:r>
              <a:rPr lang="en-US" sz="1800" b="1" dirty="0" smtClean="0"/>
              <a:t>class notes and self-monitored progress.</a:t>
            </a:r>
          </a:p>
          <a:p>
            <a:pPr algn="ctr"/>
            <a:r>
              <a:rPr lang="en-US" sz="1800" b="1" dirty="0" smtClean="0"/>
              <a:t>Reading</a:t>
            </a:r>
            <a:r>
              <a:rPr lang="en-US" sz="1800" b="1" dirty="0"/>
              <a:t>, writing and research skills are integrated throughout the curriculum to prepare students </a:t>
            </a:r>
            <a:r>
              <a:rPr lang="en-US" sz="1800" b="1" dirty="0" smtClean="0"/>
              <a:t>for the </a:t>
            </a:r>
            <a:r>
              <a:rPr lang="en-US" sz="1800" b="1" dirty="0"/>
              <a:t>rigors and demands of the 9</a:t>
            </a:r>
            <a:r>
              <a:rPr lang="en-US" sz="1800" b="1" baseline="30000" dirty="0"/>
              <a:t>th</a:t>
            </a:r>
            <a:r>
              <a:rPr lang="en-US" sz="1800" b="1" dirty="0"/>
              <a:t> grade English curriculum.  </a:t>
            </a:r>
            <a:endParaRPr lang="en-US" sz="1800" b="1" dirty="0" smtClean="0"/>
          </a:p>
          <a:p>
            <a:pPr algn="ctr"/>
            <a:r>
              <a:rPr lang="en-US" sz="1800" b="1" dirty="0" smtClean="0"/>
              <a:t>The </a:t>
            </a:r>
            <a:r>
              <a:rPr lang="en-US" sz="1800" b="1" dirty="0"/>
              <a:t>main focus of our literature study will be on the following topics:</a:t>
            </a:r>
            <a:endParaRPr lang="en-US" sz="1800" dirty="0"/>
          </a:p>
          <a:p>
            <a:pPr lvl="1" algn="ctr"/>
            <a:r>
              <a:rPr lang="en-US" sz="2400" i="1" dirty="0"/>
              <a:t>How do I fit into my society?  </a:t>
            </a:r>
            <a:endParaRPr lang="en-US" sz="2400" dirty="0"/>
          </a:p>
          <a:p>
            <a:pPr lvl="1" algn="ctr"/>
            <a:r>
              <a:rPr lang="en-US" sz="2400" i="1" dirty="0"/>
              <a:t>Why are individuals and individuality important to society?</a:t>
            </a:r>
            <a:endParaRPr lang="en-US" sz="2400" dirty="0"/>
          </a:p>
        </p:txBody>
      </p:sp>
    </p:spTree>
    <p:extLst>
      <p:ext uri="{BB962C8B-B14F-4D97-AF65-F5344CB8AC3E}">
        <p14:creationId xmlns:p14="http://schemas.microsoft.com/office/powerpoint/2010/main" val="2739621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8</a:t>
            </a:r>
            <a:r>
              <a:rPr lang="en-US" baseline="30000" dirty="0" smtClean="0"/>
              <a:t>th</a:t>
            </a:r>
            <a:r>
              <a:rPr lang="en-US" dirty="0" smtClean="0"/>
              <a:t> Grade English </a:t>
            </a:r>
            <a:br>
              <a:rPr lang="en-US" dirty="0" smtClean="0"/>
            </a:br>
            <a:r>
              <a:rPr lang="en-US" dirty="0" smtClean="0"/>
              <a:t>Grading Policy</a:t>
            </a:r>
            <a:endParaRPr lang="en-US" dirty="0"/>
          </a:p>
        </p:txBody>
      </p:sp>
      <p:sp>
        <p:nvSpPr>
          <p:cNvPr id="3" name="Content Placeholder 2"/>
          <p:cNvSpPr>
            <a:spLocks noGrp="1"/>
          </p:cNvSpPr>
          <p:nvPr>
            <p:ph idx="1"/>
          </p:nvPr>
        </p:nvSpPr>
        <p:spPr/>
        <p:txBody>
          <a:bodyPr>
            <a:normAutofit lnSpcReduction="10000"/>
          </a:bodyPr>
          <a:lstStyle/>
          <a:p>
            <a:pPr lvl="0" algn="ctr"/>
            <a:r>
              <a:rPr lang="en-US" dirty="0"/>
              <a:t>tests, essays, projects </a:t>
            </a:r>
          </a:p>
          <a:p>
            <a:pPr lvl="0" algn="ctr"/>
            <a:r>
              <a:rPr lang="en-US" dirty="0"/>
              <a:t>homework </a:t>
            </a:r>
          </a:p>
          <a:p>
            <a:pPr lvl="0" algn="ctr"/>
            <a:r>
              <a:rPr lang="en-US" dirty="0" smtClean="0"/>
              <a:t>classwork/quizzes</a:t>
            </a:r>
          </a:p>
          <a:p>
            <a:pPr lvl="0" algn="ctr"/>
            <a:r>
              <a:rPr lang="en-US" dirty="0" smtClean="0"/>
              <a:t>participation (discussion and </a:t>
            </a:r>
            <a:r>
              <a:rPr lang="en-US" dirty="0" err="1" smtClean="0"/>
              <a:t>Nearpods</a:t>
            </a:r>
            <a:r>
              <a:rPr lang="en-US" dirty="0"/>
              <a:t>)</a:t>
            </a:r>
            <a:r>
              <a:rPr lang="en-US" dirty="0" smtClean="0"/>
              <a:t> </a:t>
            </a:r>
            <a:endParaRPr lang="en-US" dirty="0"/>
          </a:p>
          <a:p>
            <a:pPr marL="0" lvl="0" indent="0" algn="ctr">
              <a:buNone/>
            </a:pPr>
            <a:r>
              <a:rPr lang="en-US" sz="1800" dirty="0"/>
              <a:t>(total points; not weighted categories)</a:t>
            </a:r>
          </a:p>
          <a:p>
            <a:pPr marL="0" lvl="0" indent="0" algn="ctr">
              <a:buNone/>
            </a:pPr>
            <a:r>
              <a:rPr lang="en-US" i="1" dirty="0"/>
              <a:t>**Homework is not assigned every night; Any homework assignments assigned are necessary to either reinforce class work or  prepare students for an upcoming topic.**</a:t>
            </a:r>
          </a:p>
          <a:p>
            <a:pPr algn="ctr"/>
            <a:endParaRPr lang="en-US" dirty="0"/>
          </a:p>
        </p:txBody>
      </p:sp>
    </p:spTree>
    <p:extLst>
      <p:ext uri="{BB962C8B-B14F-4D97-AF65-F5344CB8AC3E}">
        <p14:creationId xmlns:p14="http://schemas.microsoft.com/office/powerpoint/2010/main" val="2343724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Literary Works</a:t>
            </a:r>
            <a:endParaRPr lang="en-US" dirty="0"/>
          </a:p>
        </p:txBody>
      </p:sp>
      <p:sp>
        <p:nvSpPr>
          <p:cNvPr id="3" name="Content Placeholder 2"/>
          <p:cNvSpPr>
            <a:spLocks noGrp="1"/>
          </p:cNvSpPr>
          <p:nvPr>
            <p:ph idx="1"/>
          </p:nvPr>
        </p:nvSpPr>
        <p:spPr/>
        <p:txBody>
          <a:bodyPr>
            <a:normAutofit/>
          </a:bodyPr>
          <a:lstStyle/>
          <a:p>
            <a:pPr algn="ctr"/>
            <a:r>
              <a:rPr lang="en-US" dirty="0"/>
              <a:t>Author Study: Edgar Allan Poe</a:t>
            </a:r>
          </a:p>
          <a:p>
            <a:pPr algn="ctr"/>
            <a:r>
              <a:rPr lang="en-US" dirty="0" smtClean="0"/>
              <a:t>“Flowers for Algernon” by Daniel Keyes</a:t>
            </a:r>
          </a:p>
          <a:p>
            <a:pPr algn="ctr"/>
            <a:r>
              <a:rPr lang="en-US" dirty="0" smtClean="0"/>
              <a:t>Short Stories</a:t>
            </a:r>
          </a:p>
          <a:p>
            <a:pPr algn="ctr"/>
            <a:r>
              <a:rPr lang="en-US" dirty="0" smtClean="0"/>
              <a:t>Poetry</a:t>
            </a:r>
          </a:p>
          <a:p>
            <a:pPr algn="ctr"/>
            <a:r>
              <a:rPr lang="en-US" dirty="0" smtClean="0"/>
              <a:t>“A Midsummer Night’s Dream” Shakespeare</a:t>
            </a:r>
          </a:p>
          <a:p>
            <a:pPr algn="ctr"/>
            <a:r>
              <a:rPr lang="en-US" dirty="0" smtClean="0"/>
              <a:t>Various selections, and current event articles used for supplemental integration amongst units.</a:t>
            </a:r>
            <a:endParaRPr lang="en-US" dirty="0"/>
          </a:p>
        </p:txBody>
      </p:sp>
    </p:spTree>
    <p:extLst>
      <p:ext uri="{BB962C8B-B14F-4D97-AF65-F5344CB8AC3E}">
        <p14:creationId xmlns:p14="http://schemas.microsoft.com/office/powerpoint/2010/main" val="4146627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1555" y="1295400"/>
            <a:ext cx="5723468" cy="795865"/>
          </a:xfrm>
        </p:spPr>
        <p:txBody>
          <a:bodyPr>
            <a:normAutofit fontScale="90000"/>
          </a:bodyPr>
          <a:lstStyle/>
          <a:p>
            <a:r>
              <a:rPr lang="en-US" dirty="0" smtClean="0"/>
              <a:t>Writing Workshop</a:t>
            </a:r>
            <a:endParaRPr lang="en-US" dirty="0"/>
          </a:p>
        </p:txBody>
      </p:sp>
      <p:sp>
        <p:nvSpPr>
          <p:cNvPr id="3" name="Subtitle 2"/>
          <p:cNvSpPr>
            <a:spLocks noGrp="1"/>
          </p:cNvSpPr>
          <p:nvPr>
            <p:ph type="subTitle" idx="1"/>
          </p:nvPr>
        </p:nvSpPr>
        <p:spPr>
          <a:xfrm>
            <a:off x="1727200" y="2133600"/>
            <a:ext cx="5712179" cy="3127022"/>
          </a:xfrm>
        </p:spPr>
        <p:txBody>
          <a:bodyPr>
            <a:normAutofit fontScale="62500" lnSpcReduction="20000"/>
          </a:bodyPr>
          <a:lstStyle/>
          <a:p>
            <a:pPr marL="342900" indent="-342900">
              <a:buFont typeface="Arial" panose="020B0604020202020204" pitchFamily="34" charset="0"/>
              <a:buChar char="•"/>
            </a:pPr>
            <a:r>
              <a:rPr lang="en-US" dirty="0" smtClean="0"/>
              <a:t>Writing genre is introduced through a modeled text and/or reading.</a:t>
            </a:r>
          </a:p>
          <a:p>
            <a:pPr marL="342900" indent="-342900">
              <a:buFont typeface="Arial" panose="020B0604020202020204" pitchFamily="34" charset="0"/>
              <a:buChar char="•"/>
            </a:pPr>
            <a:r>
              <a:rPr lang="en-US" dirty="0" smtClean="0"/>
              <a:t>Through mini-lessons students are then taught writing skills that they will need  in order to complete a Writing Workshop piece.</a:t>
            </a:r>
          </a:p>
          <a:p>
            <a:pPr marL="342900" indent="-342900">
              <a:buFont typeface="Arial" panose="020B0604020202020204" pitchFamily="34" charset="0"/>
              <a:buChar char="•"/>
            </a:pPr>
            <a:r>
              <a:rPr lang="en-US" dirty="0" smtClean="0"/>
              <a:t>Students will then engage in the writing process utilizing their own timing and differentiated resources.  Most, if not all, writing will occur in the classroom.</a:t>
            </a:r>
          </a:p>
          <a:p>
            <a:pPr marL="342900" indent="-342900">
              <a:buFont typeface="Arial" panose="020B0604020202020204" pitchFamily="34" charset="0"/>
              <a:buChar char="•"/>
            </a:pPr>
            <a:r>
              <a:rPr lang="en-US" dirty="0" smtClean="0"/>
              <a:t>Mini-conferences between teacher and student and peer conferencing will be held throughout the duration of the Writing Workshop providing students with opportunities to “check-in” in regards to their writing.</a:t>
            </a:r>
          </a:p>
          <a:p>
            <a:pPr marL="342900" indent="-342900">
              <a:buFont typeface="Arial" panose="020B0604020202020204" pitchFamily="34" charset="0"/>
              <a:buChar char="•"/>
            </a:pPr>
            <a:r>
              <a:rPr lang="en-US" dirty="0" smtClean="0"/>
              <a:t>I will grade each piece using a task specific rubric.  The rubric will utilize criteria that was taught through the mini-lesson.</a:t>
            </a:r>
          </a:p>
          <a:p>
            <a:pPr marL="342900" indent="-342900">
              <a:buFont typeface="Arial" panose="020B0604020202020204" pitchFamily="34" charset="0"/>
              <a:buChar char="•"/>
            </a:pPr>
            <a:r>
              <a:rPr lang="en-US" b="1" dirty="0"/>
              <a:t>If I return a paper and </a:t>
            </a:r>
            <a:r>
              <a:rPr lang="en-US" b="1" dirty="0" smtClean="0"/>
              <a:t>a </a:t>
            </a:r>
            <a:r>
              <a:rPr lang="en-US" b="1" dirty="0"/>
              <a:t>grade is less than a 90% </a:t>
            </a:r>
            <a:r>
              <a:rPr lang="en-US" b="1" dirty="0" smtClean="0"/>
              <a:t>the student is encouraged to revise</a:t>
            </a:r>
            <a:r>
              <a:rPr lang="en-US" b="1" dirty="0"/>
              <a:t>, correct and improve </a:t>
            </a:r>
            <a:r>
              <a:rPr lang="en-US" b="1" dirty="0" smtClean="0"/>
              <a:t>their </a:t>
            </a:r>
            <a:r>
              <a:rPr lang="en-US" b="1" dirty="0"/>
              <a:t>work. </a:t>
            </a:r>
            <a:endParaRPr lang="en-US" dirty="0"/>
          </a:p>
        </p:txBody>
      </p:sp>
    </p:spTree>
    <p:extLst>
      <p:ext uri="{BB962C8B-B14F-4D97-AF65-F5344CB8AC3E}">
        <p14:creationId xmlns:p14="http://schemas.microsoft.com/office/powerpoint/2010/main" val="269539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8</a:t>
            </a:r>
            <a:r>
              <a:rPr lang="en-US" baseline="30000" dirty="0" smtClean="0"/>
              <a:t>th</a:t>
            </a:r>
            <a:r>
              <a:rPr lang="en-US" dirty="0" smtClean="0"/>
              <a:t> Grade Social Studies</a:t>
            </a:r>
            <a:br>
              <a:rPr lang="en-US" dirty="0" smtClean="0"/>
            </a:br>
            <a:r>
              <a:rPr lang="en-US" dirty="0" smtClean="0"/>
              <a:t>Curriculum and Skills</a:t>
            </a:r>
            <a:endParaRPr lang="en-US" dirty="0"/>
          </a:p>
        </p:txBody>
      </p:sp>
      <p:sp>
        <p:nvSpPr>
          <p:cNvPr id="3" name="Content Placeholder 2"/>
          <p:cNvSpPr>
            <a:spLocks noGrp="1"/>
          </p:cNvSpPr>
          <p:nvPr>
            <p:ph idx="1"/>
          </p:nvPr>
        </p:nvSpPr>
        <p:spPr/>
        <p:txBody>
          <a:bodyPr>
            <a:normAutofit lnSpcReduction="10000"/>
          </a:bodyPr>
          <a:lstStyle/>
          <a:p>
            <a:pPr algn="ctr"/>
            <a:r>
              <a:rPr lang="en-US" dirty="0" smtClean="0"/>
              <a:t>Civil War </a:t>
            </a:r>
            <a:r>
              <a:rPr lang="en-US" dirty="0" smtClean="0">
                <a:sym typeface="Wingdings"/>
              </a:rPr>
              <a:t> Present time</a:t>
            </a:r>
            <a:endParaRPr lang="en-US" dirty="0"/>
          </a:p>
          <a:p>
            <a:pPr algn="ctr"/>
            <a:r>
              <a:rPr lang="en-US" dirty="0"/>
              <a:t> Students will practice critical evaluation of texts and synthesizing information amongst </a:t>
            </a:r>
            <a:r>
              <a:rPr lang="en-US" dirty="0" smtClean="0"/>
              <a:t>sources.</a:t>
            </a:r>
          </a:p>
          <a:p>
            <a:pPr algn="ctr"/>
            <a:r>
              <a:rPr lang="en-US" dirty="0" smtClean="0"/>
              <a:t>Analyze </a:t>
            </a:r>
            <a:r>
              <a:rPr lang="en-US" dirty="0"/>
              <a:t>the relationship between primary and secondary sources of the same topic through annotating and close reading practices. </a:t>
            </a:r>
            <a:endParaRPr lang="en-US" dirty="0" smtClean="0"/>
          </a:p>
          <a:p>
            <a:pPr algn="ctr"/>
            <a:r>
              <a:rPr lang="en-US" dirty="0" smtClean="0"/>
              <a:t>Evaluate </a:t>
            </a:r>
            <a:r>
              <a:rPr lang="en-US" dirty="0"/>
              <a:t>author’s purpose, reasoning and use of evidence. </a:t>
            </a:r>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188896417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7791</TotalTime>
  <Words>1169</Words>
  <Application>Microsoft Office PowerPoint</Application>
  <PresentationFormat>On-screen Show (4:3)</PresentationFormat>
  <Paragraphs>94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Brush Script MT</vt:lpstr>
      <vt:lpstr>Constantia</vt:lpstr>
      <vt:lpstr>Franklin Gothic Book</vt:lpstr>
      <vt:lpstr>Rage Italic</vt:lpstr>
      <vt:lpstr>Wingdings</vt:lpstr>
      <vt:lpstr>Pushpin</vt:lpstr>
      <vt:lpstr>Welcome to 8th Grade Social Studies and English</vt:lpstr>
      <vt:lpstr>Partners in Education</vt:lpstr>
      <vt:lpstr>Routines, Procedures &amp; Policies</vt:lpstr>
      <vt:lpstr>PowerPoint Presentation</vt:lpstr>
      <vt:lpstr>8th Grade English</vt:lpstr>
      <vt:lpstr>8th Grade English  Grading Policy</vt:lpstr>
      <vt:lpstr>Literary Works</vt:lpstr>
      <vt:lpstr>Writing Workshop</vt:lpstr>
      <vt:lpstr>8th Grade Social Studies Curriculum and Skills</vt:lpstr>
      <vt:lpstr>8th Grade Social Studies Curriculum and Skills</vt:lpstr>
      <vt:lpstr>8th Grade Social Studies Grading</vt:lpstr>
      <vt:lpstr>Reading and Writing Expectations Across the Curriculum </vt:lpstr>
      <vt:lpstr>Reading and Writing Across the Curriculum</vt:lpstr>
      <vt:lpstr>Technology: Communication and Instruction  </vt:lpstr>
      <vt:lpstr>8th Grade Remind App Codes:</vt:lpstr>
      <vt:lpstr>Technology: Apps for Content and Assessment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7th Grade Social Studies and English</dc:title>
  <dc:creator>FLAHERTY, MARY</dc:creator>
  <cp:lastModifiedBy>FLAHERTY, MARY</cp:lastModifiedBy>
  <cp:revision>29</cp:revision>
  <dcterms:created xsi:type="dcterms:W3CDTF">2017-09-20T17:05:35Z</dcterms:created>
  <dcterms:modified xsi:type="dcterms:W3CDTF">2020-09-24T20:35:46Z</dcterms:modified>
</cp:coreProperties>
</file>